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0" r:id="rId17"/>
    <p:sldId id="271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89845" autoAdjust="0"/>
  </p:normalViewPr>
  <p:slideViewPr>
    <p:cSldViewPr snapToGrid="0">
      <p:cViewPr varScale="1">
        <p:scale>
          <a:sx n="41" d="100"/>
          <a:sy n="41" d="100"/>
        </p:scale>
        <p:origin x="8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Toronto-Chicago Neighborhood</a:t>
            </a:r>
            <a:r>
              <a:rPr lang="en-US" baseline="0"/>
              <a:t> Clustering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108814523184602"/>
          <c:y val="0.31921296296296298"/>
          <c:w val="0.8044674103237095"/>
          <c:h val="0.483743073782443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Toronto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1</c:v>
                </c:pt>
                <c:pt idx="2">
                  <c:v>36</c:v>
                </c:pt>
                <c:pt idx="3">
                  <c:v>17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88-4EBC-9D18-51A866F85A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Chicago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</c:v>
                </c:pt>
                <c:pt idx="1">
                  <c:v>9</c:v>
                </c:pt>
                <c:pt idx="2">
                  <c:v>7</c:v>
                </c:pt>
                <c:pt idx="3">
                  <c:v>3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88-4EBC-9D18-51A866F85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89511023"/>
        <c:axId val="989414303"/>
      </c:barChart>
      <c:catAx>
        <c:axId val="98951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9414303"/>
        <c:crosses val="autoZero"/>
        <c:auto val="1"/>
        <c:lblAlgn val="ctr"/>
        <c:lblOffset val="100"/>
        <c:noMultiLvlLbl val="0"/>
      </c:catAx>
      <c:valAx>
        <c:axId val="98941430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Neighborhoods Occurrence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95110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35000"/>
                <a:lumOff val="6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accent1">
          <a:alpha val="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3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16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101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49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1518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59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2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2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8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4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4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0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8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6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9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5FAF8-AD79-4AB9-A633-A4223C082424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958A25-F2B9-4EA6-AD90-AE4AC9D54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3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neighborhoods_in_Chicago" TargetMode="External"/><Relationship Id="rId2" Type="http://schemas.openxmlformats.org/officeDocument/2006/relationships/hyperlink" Target="https://en.wikipedia.org/wiki/Community_areas_in_Chicag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6A9B1-5764-47BD-A519-876F51CF0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Final Battle of Neighborhoods-Cities of Toronto and Chicago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B7728-051B-48DF-A616-2ADF1A97D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971" y="999460"/>
            <a:ext cx="3123620" cy="4479852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case study of Application of Foursquare and Machine Learning algorithms</a:t>
            </a:r>
          </a:p>
          <a:p>
            <a:pPr algn="l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l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Marcel I Ngwueke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54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ED928-6BA1-4E85-85A0-731AAC1F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chemeClr val="bg1"/>
                </a:solidFill>
              </a:rPr>
              <a:t>City of Chicago Neighborhood Clustering.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785BF-0FBE-4824-8C34-6CE50CCB7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Similarly, we performed the same operation of K-means clustering on the dataframes with Cluster Labels.</a:t>
            </a:r>
          </a:p>
          <a:p>
            <a:r>
              <a:rPr lang="en-US">
                <a:solidFill>
                  <a:schemeClr val="bg1"/>
                </a:solidFill>
              </a:rPr>
              <a:t>Five Clusters were obtained, and each cluster was represented with a certain color code</a:t>
            </a:r>
          </a:p>
          <a:p>
            <a:r>
              <a:rPr lang="en-US">
                <a:solidFill>
                  <a:schemeClr val="bg1"/>
                </a:solidFill>
              </a:rPr>
              <a:t>In this case, each cluster determined the Community Areas, Neighborhoods, Cluster Label, Venues, venue categories.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0D0DF-32C3-4284-9746-7CC88D67B0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6872" y="898902"/>
            <a:ext cx="6026395" cy="5362413"/>
          </a:xfrm>
          <a:prstGeom prst="rect">
            <a:avLst/>
          </a:prstGeom>
          <a:noFill/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9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F632-2D53-4776-8DEE-C5F3ADF2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77" y="1"/>
            <a:ext cx="9810427" cy="1317356"/>
          </a:xfrm>
        </p:spPr>
        <p:txBody>
          <a:bodyPr>
            <a:normAutofit fontScale="90000"/>
          </a:bodyPr>
          <a:lstStyle/>
          <a:p>
            <a:r>
              <a:rPr lang="en-US" dirty="0"/>
              <a:t>   Identifying the Number of Boroughs/Community</a:t>
            </a:r>
            <a:br>
              <a:rPr lang="en-US" dirty="0"/>
            </a:br>
            <a:r>
              <a:rPr lang="en-US" dirty="0"/>
              <a:t>             Areas in each City Cluster Label.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9F5F7-0870-497D-B7BB-05AF5878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77" y="1084881"/>
            <a:ext cx="10286283" cy="5773118"/>
          </a:xfrm>
        </p:spPr>
        <p:txBody>
          <a:bodyPr>
            <a:normAutofit/>
          </a:bodyPr>
          <a:lstStyle/>
          <a:p>
            <a:r>
              <a:rPr lang="en-US" sz="2400" dirty="0"/>
              <a:t>The number of Boroughs/Community Areas in each city for the Cluster Labels indicate the clustering of Neighborhoods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above table provides a vertical bar chart:</a:t>
            </a:r>
          </a:p>
          <a:p>
            <a:r>
              <a:rPr lang="en-US" sz="2400" dirty="0"/>
              <a:t>Toronto has the highest number except in </a:t>
            </a:r>
          </a:p>
          <a:p>
            <a:pPr marL="0" indent="0">
              <a:buNone/>
            </a:pPr>
            <a:r>
              <a:rPr lang="en-US" sz="2400" dirty="0"/>
              <a:t>    cluster label 1.                                                                 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150F06-2C8B-49A0-A779-7CC127618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50880"/>
              </p:ext>
            </p:extLst>
          </p:nvPr>
        </p:nvGraphicFramePr>
        <p:xfrm>
          <a:off x="711200" y="1968284"/>
          <a:ext cx="5757332" cy="33149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1544">
                  <a:extLst>
                    <a:ext uri="{9D8B030D-6E8A-4147-A177-3AD203B41FA5}">
                      <a16:colId xmlns:a16="http://schemas.microsoft.com/office/drawing/2014/main" val="4088355162"/>
                    </a:ext>
                  </a:extLst>
                </a:gridCol>
                <a:gridCol w="1962894">
                  <a:extLst>
                    <a:ext uri="{9D8B030D-6E8A-4147-A177-3AD203B41FA5}">
                      <a16:colId xmlns:a16="http://schemas.microsoft.com/office/drawing/2014/main" val="3825285889"/>
                    </a:ext>
                  </a:extLst>
                </a:gridCol>
                <a:gridCol w="1962894">
                  <a:extLst>
                    <a:ext uri="{9D8B030D-6E8A-4147-A177-3AD203B41FA5}">
                      <a16:colId xmlns:a16="http://schemas.microsoft.com/office/drawing/2014/main" val="3576864101"/>
                    </a:ext>
                  </a:extLst>
                </a:gridCol>
              </a:tblGrid>
              <a:tr h="552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Cluster Labels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Toronto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Chicago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5471256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7939265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279954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4034669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1695120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 dirty="0">
                          <a:effectLst/>
                        </a:rPr>
                        <a:t>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44980" algn="l"/>
                        </a:tabLs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04128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07CB29B-34DB-459B-A7BC-5DFC221BF5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786970"/>
              </p:ext>
            </p:extLst>
          </p:nvPr>
        </p:nvGraphicFramePr>
        <p:xfrm>
          <a:off x="6978255" y="1854633"/>
          <a:ext cx="4624807" cy="451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032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2751-0E8C-4DE8-8132-65694C9B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 dirty="0"/>
              <a:t>City of Toronto Crime Types and its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BE22-EE01-4577-B0C6-50FB9A19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889" y="609602"/>
            <a:ext cx="5424112" cy="2819398"/>
          </a:xfrm>
        </p:spPr>
        <p:txBody>
          <a:bodyPr>
            <a:normAutofit/>
          </a:bodyPr>
          <a:lstStyle/>
          <a:p>
            <a:r>
              <a:rPr lang="en-US" dirty="0"/>
              <a:t>Period for this analysis is between 2014 and 2019</a:t>
            </a:r>
          </a:p>
          <a:p>
            <a:r>
              <a:rPr lang="en-US" dirty="0"/>
              <a:t>To articulate the number of crimes committed, we used the count method in terms of offense and premise-type.</a:t>
            </a:r>
          </a:p>
          <a:p>
            <a:r>
              <a:rPr lang="en-US" dirty="0"/>
              <a:t>Assault stands as the highest within this time range and Robbery with a weapon had about 3,578 as reported cases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990DE-8A6A-4DA2-861E-28EA9BAD5E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1586" y="3316637"/>
            <a:ext cx="5873858" cy="3316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07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2956-D9EE-445B-A5C7-AFEC29A2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City of Chicago Crimes with Occurrence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67AA-B2E3-4E22-9C25-894EB28C7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278" y="2160589"/>
            <a:ext cx="3642102" cy="4472686"/>
          </a:xfrm>
        </p:spPr>
        <p:txBody>
          <a:bodyPr>
            <a:normAutofit/>
          </a:bodyPr>
          <a:lstStyle/>
          <a:p>
            <a:r>
              <a:rPr lang="en-US" dirty="0"/>
              <a:t>10 primary types of crimes were identified in the city of Chicago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theft was the highest (329,460) followed by Battery and Criminal Damage (263,700 and 155,455 respectively)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Narcotics and Assault recorded 135,240 and 91,289 respectively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57BD3-06BA-4AFE-8CD3-021E6943349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r="24285" b="-2"/>
          <a:stretch/>
        </p:blipFill>
        <p:spPr bwMode="auto">
          <a:xfrm>
            <a:off x="677334" y="2159330"/>
            <a:ext cx="5614978" cy="4472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55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83EA-3D2B-4CE8-ABEB-D4B9CBAF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City of Toronto Neighborhoods With High </a:t>
            </a:r>
            <a:br>
              <a:rPr lang="en-US" dirty="0"/>
            </a:br>
            <a:r>
              <a:rPr lang="en-US" dirty="0"/>
              <a:t>            Number of Crime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86C6-25B0-48F7-BB41-F2209A223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724" y="2159331"/>
            <a:ext cx="2934714" cy="40890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Top number of Neighborhoods in the City of Toronto associated with crimes.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Neighborhoods where different crimes are menacingly more compare to other Neighborhoods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 high number is an indication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   of the number of occurrences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   in that Neighborhood.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52832-47CD-4962-AA0E-51A25B03A7A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7" r="23376" b="1"/>
          <a:stretch/>
        </p:blipFill>
        <p:spPr bwMode="auto">
          <a:xfrm>
            <a:off x="371959" y="2159331"/>
            <a:ext cx="5964327" cy="4504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3549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8776-41C4-4A64-907C-D6C2BAF2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      City of Toronto Crimes Committed Over</a:t>
            </a:r>
            <a:br>
              <a:rPr lang="en-US" sz="2800"/>
            </a:br>
            <a:r>
              <a:rPr lang="en-US" sz="2800"/>
              <a:t>             Time Per Neighborhoods</a:t>
            </a:r>
            <a:br>
              <a:rPr lang="en-US" sz="2800"/>
            </a:br>
            <a:r>
              <a:rPr lang="en-US" sz="2800"/>
              <a:t>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B1801-6A86-4506-B845-0E0B9A1C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crimes overtime per neighborhood. </a:t>
            </a:r>
          </a:p>
          <a:p>
            <a:pPr>
              <a:lnSpc>
                <a:spcPct val="90000"/>
              </a:lnSpc>
            </a:pPr>
            <a:r>
              <a:rPr lang="en-US" dirty="0"/>
              <a:t>Waterfront Communities – The Island has the highest rate of crimes and was followed closely by the Bay Street Corridor and Church-Yonge Corridor. </a:t>
            </a:r>
          </a:p>
          <a:p>
            <a:pPr>
              <a:lnSpc>
                <a:spcPct val="90000"/>
              </a:lnSpc>
            </a:pPr>
            <a:r>
              <a:rPr lang="en-US" dirty="0"/>
              <a:t>Moss Park (23) has the least in terms of crimes overtime per neighborhood.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B38DC-3356-4FC2-AA79-F333AA0B134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" r="1431" b="3"/>
          <a:stretch/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17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9944-2398-46CA-9D5A-673D625B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1" y="234950"/>
            <a:ext cx="6772759" cy="939800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b="1" dirty="0"/>
              <a:t>City of Chicago 5 Top Crimes trending  </a:t>
            </a:r>
            <a:br>
              <a:rPr lang="en-US" sz="3100" b="1" dirty="0"/>
            </a:br>
            <a:r>
              <a:rPr lang="en-US" sz="3100" b="1" dirty="0"/>
              <a:t>          from 2012 to 2016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7680D-0DEF-48DB-9B94-0BBF3681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093" y="1562227"/>
            <a:ext cx="3148676" cy="3149257"/>
          </a:xfrm>
        </p:spPr>
        <p:txBody>
          <a:bodyPr>
            <a:noAutofit/>
          </a:bodyPr>
          <a:lstStyle/>
          <a:p>
            <a:r>
              <a:rPr lang="en-US" sz="2400" dirty="0"/>
              <a:t>5 Top Crimes trending over the past years in the city of Chicago:</a:t>
            </a:r>
          </a:p>
          <a:p>
            <a:r>
              <a:rPr lang="en-US" sz="2400" dirty="0"/>
              <a:t>Assault, Battery, Criminal Damage, Narcotics, and Theft.</a:t>
            </a:r>
          </a:p>
          <a:p>
            <a:r>
              <a:rPr lang="en-US" sz="2400" dirty="0"/>
              <a:t>Peaking between July and August every year(2012 to 2016)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6F2E4-814E-4AA8-9366-7256229DB4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3"/>
          <a:stretch/>
        </p:blipFill>
        <p:spPr>
          <a:xfrm>
            <a:off x="170481" y="1256116"/>
            <a:ext cx="7279612" cy="54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86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B559-12D3-4CBD-A2BE-55F995FF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The Top Criminal Neighborhoods in the </a:t>
            </a:r>
            <a:br>
              <a:rPr lang="en-US" dirty="0"/>
            </a:br>
            <a:r>
              <a:rPr lang="en-US" dirty="0"/>
              <a:t>                City of Chicago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9E773-3B0D-481A-826A-647C8146A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5704" y="1487839"/>
            <a:ext cx="3753110" cy="451000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Several Neighborhoods were identified to  be top criminal Neighborhoods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Austin with community area number as 25 has 94,730 crime count, followed by North Lawndale(29) with 46,151, and Chatham(44) with 33,152.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 Mostly Gang violence associated crimes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80F55-A27E-4F9F-ABD8-0A80CEBBE43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32" b="-1"/>
          <a:stretch/>
        </p:blipFill>
        <p:spPr bwMode="auto">
          <a:xfrm>
            <a:off x="201478" y="1813302"/>
            <a:ext cx="6894226" cy="4897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053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A128-4317-46FA-BD92-652DA3BF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45" y="609600"/>
            <a:ext cx="330152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Dendrogram of the City of Chicago Crime Rate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            Associated with Gang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2646-C3D2-43A0-8F3E-C6227C90E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0" y="2160589"/>
            <a:ext cx="3189075" cy="39767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Crimes associated with gang violence include homicide, concealed carry license violation, Narcotics, weapons violation within the period 2012 to 2017.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Correlation coefficient between the pairs of attributes gave the measures of the interplay between different attributes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Allows ordering the data in clusters. Threshold was 0.8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6CF49-FEBD-47C4-9A20-257E36468B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960" y="309966"/>
            <a:ext cx="5490848" cy="6183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356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389A-9607-40E6-AE8A-0C36A88C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Correlation Heatmap of the City of Chicago Crime</a:t>
            </a:r>
            <a:br>
              <a:rPr lang="en-US" sz="2800"/>
            </a:br>
            <a:r>
              <a:rPr lang="en-US" sz="2800"/>
              <a:t>        Rate Associated with Gang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2E961-1C13-4433-A08D-C944D39FB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82" y="1930400"/>
            <a:ext cx="3460714" cy="47183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From the previous slide, it was possible to predict hierarchy within the data attributes</a:t>
            </a:r>
          </a:p>
          <a:p>
            <a:pPr>
              <a:lnSpc>
                <a:spcPct val="90000"/>
              </a:lnSpc>
            </a:pPr>
            <a:r>
              <a:rPr lang="en-US" dirty="0"/>
              <a:t>Combination of Correlation coefficient and dendrogram generate a Correlation Heatmap.</a:t>
            </a:r>
          </a:p>
          <a:p>
            <a:pPr>
              <a:lnSpc>
                <a:spcPct val="90000"/>
              </a:lnSpc>
            </a:pPr>
            <a:r>
              <a:rPr lang="en-US" dirty="0"/>
              <a:t>Shows the heat patterns, the correlation coefficient, and the hierarchical ordering within the features.</a:t>
            </a:r>
          </a:p>
          <a:p>
            <a:pPr>
              <a:lnSpc>
                <a:spcPct val="90000"/>
              </a:lnSpc>
            </a:pPr>
            <a:r>
              <a:rPr lang="en-US" dirty="0"/>
              <a:t>Deep blue and blue colors indicate how related these attributes were.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F83AA-5C1E-4871-9E80-46584FE2C83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r="7060" b="-3"/>
          <a:stretch/>
        </p:blipFill>
        <p:spPr bwMode="auto">
          <a:xfrm>
            <a:off x="3580109" y="1518834"/>
            <a:ext cx="6447294" cy="53391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899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E2C62-1F65-4D67-869D-39147E14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3" y="609600"/>
            <a:ext cx="9685867" cy="1219200"/>
          </a:xfrm>
        </p:spPr>
        <p:txBody>
          <a:bodyPr>
            <a:normAutofit/>
          </a:bodyPr>
          <a:lstStyle/>
          <a:p>
            <a:r>
              <a:rPr lang="en-US" dirty="0"/>
              <a:t>Introduction and Business Problem Definition</a:t>
            </a:r>
            <a:br>
              <a:rPr lang="en-US" dirty="0"/>
            </a:br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A5141-FBB8-4405-97E7-D8A2CAA8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97" y="1425844"/>
            <a:ext cx="9685867" cy="49594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Foursquare API was used to investigate two cities.  The cities are Toronto and Chicago.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was to determine the Venues, Venue Categories and subsequently demonstrate the clustering of their Neighborhoods.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Waves in these two cities were analyzed to find which of the city would be safe to operate businesses and as well as for residence.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Problems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 and Contrast the two cities </a:t>
            </a:r>
            <a:r>
              <a:rPr lang="en-US" dirty="0"/>
              <a:t>utilizing a clustering technique  based on    the venue categories of the different cities’ neighborhoods</a:t>
            </a:r>
          </a:p>
          <a:p>
            <a:pPr>
              <a:buFont typeface="+mj-lt"/>
              <a:buAutoNum type="arabicPeriod"/>
            </a:pPr>
            <a:r>
              <a:rPr lang="en-US" dirty="0"/>
              <a:t>Crime-free  Neighborhoods are. This will facilitate someone buying or renting a home to make a firm decision of eschewing crime-infectious neighborhoods.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839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C8C4F-2F2A-4D6C-8CBA-A8BCB8A3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Conclusion and possible recommendations</a:t>
            </a:r>
          </a:p>
        </p:txBody>
      </p:sp>
      <p:sp>
        <p:nvSpPr>
          <p:cNvPr id="1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500C-9B86-4B1F-85F0-6B5A3D84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9019366" cy="3620279"/>
          </a:xfrm>
        </p:spPr>
        <p:txBody>
          <a:bodyPr>
            <a:normAutofit/>
          </a:bodyPr>
          <a:lstStyle/>
          <a:p>
            <a:r>
              <a:rPr lang="en-US" dirty="0"/>
              <a:t>Showed venues, venue categories and Neighborhood clustering for both cities</a:t>
            </a:r>
          </a:p>
          <a:p>
            <a:r>
              <a:rPr lang="en-US" dirty="0"/>
              <a:t>Results demonstrated that crime rates in the city of Chicago outclass those of city of Toronto</a:t>
            </a:r>
          </a:p>
          <a:p>
            <a:r>
              <a:rPr lang="en-US" dirty="0"/>
              <a:t>City of Toronto indicates a good haven for both individuals and corporate bodies to operate.</a:t>
            </a:r>
          </a:p>
          <a:p>
            <a:r>
              <a:rPr lang="en-US" dirty="0"/>
              <a:t>Recommendations include: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          Using Machine Learning to update and  simulate the cities for</a:t>
            </a:r>
          </a:p>
          <a:p>
            <a:pPr marL="0" indent="0">
              <a:buNone/>
            </a:pPr>
            <a:r>
              <a:rPr lang="en-US" dirty="0"/>
              <a:t>                   developers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            Adopt system that enable prediction of crime rates in these cities.</a:t>
            </a:r>
          </a:p>
        </p:txBody>
      </p:sp>
      <p:sp>
        <p:nvSpPr>
          <p:cNvPr id="1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260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74A60-F85A-4CC5-A53A-CA94A0434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73" y="185981"/>
            <a:ext cx="10089396" cy="667201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possible relationships between these cities will closely expatiate the similarities and dissimilarities as a result of the finding from the Foursquare API query search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benefit for many intra-city developers to compute models based on the city’s relationship to other municipalities</a:t>
            </a:r>
          </a:p>
          <a:p>
            <a:pPr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 WRANGLING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Extraction of Toronto Boroughs and Neighborhoods by scraping the following webpage: </a:t>
            </a:r>
            <a:r>
              <a:rPr lang="en-US" sz="2800" u="sng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https://en.wikipedia.org/wiki/List_of_postal_codes_of_Canada:_M</a:t>
            </a:r>
            <a:endParaRPr lang="en-US" sz="2800" u="sng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result was a table with 5 columns and 103 rows. Postal Code, Boroughs, Neighborhoods, Latitude and Longitude. </a:t>
            </a:r>
          </a:p>
          <a:p>
            <a:pPr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16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45B1-0759-4372-BDE8-E40CC7AB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980"/>
            <a:ext cx="10171480" cy="66720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Folium library we displayed the scraped and preprocessed city of Toronto Neighborhoods.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Downtown Toronto is marked red; Toronto Neighborhoods spread towards the N, NE, NW of Toronto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Northside is York, Central zone is Downtown Toronto.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Neighborhoods emerge from 5 Boroughs: Toronto, York, Scarborough,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Etobicoke and Mississauga.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EF3A5-6E75-4D5B-80CF-4B804B5C50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283" y="960896"/>
            <a:ext cx="6856709" cy="3535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60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3342-76A7-4EA6-BE5C-C506D0F5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5981"/>
            <a:ext cx="6436388" cy="83690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of Chicago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A0D2-1D6E-4D31-B6C4-2C143B8E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51" y="821410"/>
            <a:ext cx="10848813" cy="603658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scraped the following webpages and performed some kinds of data wrangling:</a:t>
            </a:r>
          </a:p>
          <a:p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https://en.wikipedia.org/wiki/Community_areas_in_Chicago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https://en.wikipedia.org/wiki/List_of_neighborhoods_in_Chicago</a:t>
            </a:r>
            <a:endParaRPr lang="en-US" sz="28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u="sng" dirty="0"/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is: 77 Community  Areas with over 200 Neighborhoods of which The Loop is the center or the Downtown Chicago. </a:t>
            </a:r>
            <a:r>
              <a:rPr lang="en-US" sz="2400" dirty="0"/>
              <a:t>These are the North Side, the South Side, and West Side as divided by the Chicago River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620C2-2E08-4E8D-AA35-DA00562C939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905573"/>
            <a:ext cx="9474056" cy="2859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430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1CAE-C2DD-4B6B-8AAD-85EE7EE0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   City of Toronto Venues and Venue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857-D677-41C5-A4DA-955D0447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/>
              <a:t>Sending a request to Foursquare API returned  some venues and venue categories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EC440-0196-4EEE-B99B-0CAF49D690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4336" y="826240"/>
            <a:ext cx="6126571" cy="237580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9321A2-89DE-4245-A3C3-029DE9A11C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929" y="3655957"/>
            <a:ext cx="6831978" cy="27758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04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62AA-9089-49A0-9294-07BA75E1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  City of Chicago Venues and Venue Categories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E74F7-E428-4AAB-8D33-1A7272A56E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4728" y="1797803"/>
            <a:ext cx="5606038" cy="269670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D4C09-5C3F-4605-B91A-81C680BEE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70" y="2159663"/>
            <a:ext cx="2944638" cy="3326737"/>
          </a:xfrm>
        </p:spPr>
        <p:txBody>
          <a:bodyPr>
            <a:normAutofit/>
          </a:bodyPr>
          <a:lstStyle/>
          <a:p>
            <a:r>
              <a:rPr lang="en-US" sz="2400" dirty="0"/>
              <a:t>Using Foursquare API, Venues and Venue Categories were Obtained for city of Chicago. About 331 categories were fetched. 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97467-D529-4D34-AB51-675530C171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4727" y="4494508"/>
            <a:ext cx="5761021" cy="2363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368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C4EFD-285A-45B1-9C14-0C06A34D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  Most Common Venue Categories in both </a:t>
            </a:r>
            <a:br>
              <a:rPr lang="en-US" dirty="0"/>
            </a:br>
            <a:r>
              <a:rPr lang="en-US" dirty="0"/>
              <a:t>              Toronto and Chicago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8B29B-3E5B-4786-8ABB-ED9DE7D9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/>
              <a:t>most common venue categories identified for both cities include Residential Building (Apartment/Condo)(35), Salon/Barbershop(27). Pharmacy and Miscellaneous shops were the least in both cities.</a:t>
            </a:r>
          </a:p>
          <a:p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CE394B2-484C-4D65-AAC2-1691C37EBAD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2" r="21066" b="-1"/>
          <a:stretch/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079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A7FF-D1B9-4A44-BD87-DB5F624B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City of Toronto Neighborhood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4446E-0FAC-4D1B-9256-DEBCCB898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Running the K-means clustering with setting K = 5 and combining some dataframes and Cluster Labels.</a:t>
            </a:r>
          </a:p>
          <a:p>
            <a:pPr>
              <a:lnSpc>
                <a:spcPct val="90000"/>
              </a:lnSpc>
            </a:pPr>
            <a:r>
              <a:rPr lang="en-US" dirty="0"/>
              <a:t>Five clusters were identified, and each classified with a certain color.</a:t>
            </a:r>
          </a:p>
          <a:p>
            <a:pPr>
              <a:lnSpc>
                <a:spcPct val="90000"/>
              </a:lnSpc>
            </a:pPr>
            <a:r>
              <a:rPr lang="en-US" dirty="0"/>
              <a:t>Each cluster defined the Boroughs, Neighborhoods, venues, venue categories.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7176CB1-6541-4743-A800-E7AAEC42F2F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2" r="16169" b="1"/>
          <a:stretch/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43306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1218</Words>
  <Application>Microsoft Office PowerPoint</Application>
  <PresentationFormat>Widescreen</PresentationFormat>
  <Paragraphs>137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Times New Roman</vt:lpstr>
      <vt:lpstr>Trebuchet MS</vt:lpstr>
      <vt:lpstr>Wingdings</vt:lpstr>
      <vt:lpstr>Wingdings 3</vt:lpstr>
      <vt:lpstr>Facet</vt:lpstr>
      <vt:lpstr>The Final Battle of Neighborhoods-Cities of Toronto and Chicago </vt:lpstr>
      <vt:lpstr>Introduction and Business Problem Definition </vt:lpstr>
      <vt:lpstr>PowerPoint Presentation</vt:lpstr>
      <vt:lpstr>PowerPoint Presentation</vt:lpstr>
      <vt:lpstr>City of Chicago Neighborhoods</vt:lpstr>
      <vt:lpstr>      City of Toronto Venues and Venue Categories</vt:lpstr>
      <vt:lpstr>  City of Chicago Venues and Venue Categories</vt:lpstr>
      <vt:lpstr>  Most Common Venue Categories in both                Toronto and Chicago</vt:lpstr>
      <vt:lpstr>City of Toronto Neighborhood Clustering</vt:lpstr>
      <vt:lpstr>City of Chicago Neighborhood Clustering.</vt:lpstr>
      <vt:lpstr>   Identifying the Number of Boroughs/Community              Areas in each City Cluster Label.</vt:lpstr>
      <vt:lpstr>City of Toronto Crime Types and its rates</vt:lpstr>
      <vt:lpstr>City of Chicago Crimes with Occurrence Rates</vt:lpstr>
      <vt:lpstr>City of Toronto Neighborhoods With High              Number of Crime Rates</vt:lpstr>
      <vt:lpstr>      City of Toronto Crimes Committed Over              Time Per Neighborhoods              </vt:lpstr>
      <vt:lpstr>City of Chicago 5 Top Crimes trending             from 2012 to 2016 </vt:lpstr>
      <vt:lpstr>The Top Criminal Neighborhoods in the                  City of Chicago</vt:lpstr>
      <vt:lpstr>Dendrogram of the City of Chicago Crime Rate             Associated with Gang Violence</vt:lpstr>
      <vt:lpstr>Correlation Heatmap of the City of Chicago Crime         Rate Associated with Gang Violence</vt:lpstr>
      <vt:lpstr>Conclusion and possible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Final Battle of Neighborhoods-Cities of Toronto and Chicago </dc:title>
  <dc:creator>Marcel Ngwueke</dc:creator>
  <cp:lastModifiedBy>Marcel Ngwueke</cp:lastModifiedBy>
  <cp:revision>2</cp:revision>
  <dcterms:created xsi:type="dcterms:W3CDTF">2021-02-05T19:27:04Z</dcterms:created>
  <dcterms:modified xsi:type="dcterms:W3CDTF">2021-02-05T21:48:26Z</dcterms:modified>
</cp:coreProperties>
</file>